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9" r:id="rId2"/>
    <p:sldId id="271" r:id="rId3"/>
    <p:sldId id="365" r:id="rId4"/>
    <p:sldId id="366" r:id="rId5"/>
    <p:sldId id="36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201" autoAdjust="0"/>
  </p:normalViewPr>
  <p:slideViewPr>
    <p:cSldViewPr snapToGrid="0">
      <p:cViewPr varScale="1">
        <p:scale>
          <a:sx n="77" d="100"/>
          <a:sy n="77" d="100"/>
        </p:scale>
        <p:origin x="91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6CF44-A2FE-4935-8EFB-9F5F9D732E38}" type="datetimeFigureOut">
              <a:rPr lang="en-US" smtClean="0"/>
              <a:t>6/13/2023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48291-10C1-4D71-BFD1-B2514DE4C55C}" type="slidenum">
              <a:rPr lang="en-US" smtClean="0"/>
              <a:t>‹#›</a:t>
            </a:fld>
            <a:endParaRPr lang="en-US" dirty="0"/>
          </a:p>
        </p:txBody>
      </p:sp>
    </p:spTree>
    <p:extLst>
      <p:ext uri="{BB962C8B-B14F-4D97-AF65-F5344CB8AC3E}">
        <p14:creationId xmlns:p14="http://schemas.microsoft.com/office/powerpoint/2010/main" val="2358955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48291-10C1-4D71-BFD1-B2514DE4C55C}" type="slidenum">
              <a:rPr lang="en-US" smtClean="0"/>
              <a:t>1</a:t>
            </a:fld>
            <a:endParaRPr lang="en-US" dirty="0"/>
          </a:p>
        </p:txBody>
      </p:sp>
    </p:spTree>
    <p:extLst>
      <p:ext uri="{BB962C8B-B14F-4D97-AF65-F5344CB8AC3E}">
        <p14:creationId xmlns:p14="http://schemas.microsoft.com/office/powerpoint/2010/main" val="152721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48291-10C1-4D71-BFD1-B2514DE4C55C}" type="slidenum">
              <a:rPr lang="en-US" smtClean="0"/>
              <a:t>2</a:t>
            </a:fld>
            <a:endParaRPr lang="en-US" dirty="0"/>
          </a:p>
        </p:txBody>
      </p:sp>
    </p:spTree>
    <p:extLst>
      <p:ext uri="{BB962C8B-B14F-4D97-AF65-F5344CB8AC3E}">
        <p14:creationId xmlns:p14="http://schemas.microsoft.com/office/powerpoint/2010/main" val="395067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 family income = $97,400</a:t>
            </a:r>
          </a:p>
          <a:p>
            <a:r>
              <a:rPr lang="en-US" dirty="0"/>
              <a:t>80% AMI for a family of four = $77,900</a:t>
            </a:r>
          </a:p>
          <a:p>
            <a:r>
              <a:rPr lang="en-US" dirty="0"/>
              <a:t>Population = 1,288,457</a:t>
            </a:r>
          </a:p>
          <a:p>
            <a:r>
              <a:rPr lang="en-US" dirty="0"/>
              <a:t>Poverty rate = 17.7%</a:t>
            </a:r>
          </a:p>
          <a:p>
            <a:r>
              <a:rPr lang="en-US" dirty="0"/>
              <a:t>Median household income = </a:t>
            </a:r>
            <a:r>
              <a:rPr lang="en-US" b="0" i="0" dirty="0">
                <a:solidFill>
                  <a:srgbClr val="FFFFFF"/>
                </a:solidFill>
                <a:effectLst/>
                <a:latin typeface="Arial" panose="020B0604020202020204" pitchFamily="34" charset="0"/>
              </a:rPr>
              <a:t>$58,231</a:t>
            </a:r>
          </a:p>
          <a:p>
            <a:r>
              <a:rPr lang="en-US" b="0" i="0" dirty="0">
                <a:solidFill>
                  <a:srgbClr val="FFFFFF"/>
                </a:solidFill>
                <a:effectLst/>
                <a:latin typeface="Arial" panose="020B0604020202020204" pitchFamily="34" charset="0"/>
              </a:rPr>
              <a:t>% low mod = 52.8%</a:t>
            </a:r>
            <a:endParaRPr lang="en-US" dirty="0"/>
          </a:p>
        </p:txBody>
      </p:sp>
      <p:sp>
        <p:nvSpPr>
          <p:cNvPr id="4" name="Slide Number Placeholder 3"/>
          <p:cNvSpPr>
            <a:spLocks noGrp="1"/>
          </p:cNvSpPr>
          <p:nvPr>
            <p:ph type="sldNum" sz="quarter" idx="5"/>
          </p:nvPr>
        </p:nvSpPr>
        <p:spPr/>
        <p:txBody>
          <a:bodyPr/>
          <a:lstStyle/>
          <a:p>
            <a:fld id="{33948291-10C1-4D71-BFD1-B2514DE4C55C}" type="slidenum">
              <a:rPr lang="en-US" smtClean="0"/>
              <a:t>3</a:t>
            </a:fld>
            <a:endParaRPr lang="en-US" dirty="0"/>
          </a:p>
        </p:txBody>
      </p:sp>
    </p:spTree>
    <p:extLst>
      <p:ext uri="{BB962C8B-B14F-4D97-AF65-F5344CB8AC3E}">
        <p14:creationId xmlns:p14="http://schemas.microsoft.com/office/powerpoint/2010/main" val="4019674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48291-10C1-4D71-BFD1-B2514DE4C55C}" type="slidenum">
              <a:rPr lang="en-US" smtClean="0"/>
              <a:t>4</a:t>
            </a:fld>
            <a:endParaRPr lang="en-US" dirty="0"/>
          </a:p>
        </p:txBody>
      </p:sp>
    </p:spTree>
    <p:extLst>
      <p:ext uri="{BB962C8B-B14F-4D97-AF65-F5344CB8AC3E}">
        <p14:creationId xmlns:p14="http://schemas.microsoft.com/office/powerpoint/2010/main" val="32821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48291-10C1-4D71-BFD1-B2514DE4C55C}" type="slidenum">
              <a:rPr lang="en-US" smtClean="0"/>
              <a:t>5</a:t>
            </a:fld>
            <a:endParaRPr lang="en-US" dirty="0"/>
          </a:p>
        </p:txBody>
      </p:sp>
    </p:spTree>
    <p:extLst>
      <p:ext uri="{BB962C8B-B14F-4D97-AF65-F5344CB8AC3E}">
        <p14:creationId xmlns:p14="http://schemas.microsoft.com/office/powerpoint/2010/main" val="110756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612B-E66C-484A-8FE7-CA264E5F35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04BA4E-E19F-4D7F-A547-4603D0FD3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F36276-A4E0-4D42-A8FB-DD3EF1320A99}"/>
              </a:ext>
            </a:extLst>
          </p:cNvPr>
          <p:cNvSpPr>
            <a:spLocks noGrp="1"/>
          </p:cNvSpPr>
          <p:nvPr>
            <p:ph type="dt" sz="half" idx="10"/>
          </p:nvPr>
        </p:nvSpPr>
        <p:spPr/>
        <p:txBody>
          <a:bodyPr/>
          <a:lstStyle/>
          <a:p>
            <a:fld id="{4AA0238F-14B5-47B2-A12A-8DCE11FFDCD5}" type="datetimeFigureOut">
              <a:rPr lang="en-US" smtClean="0"/>
              <a:t>6/13/2023</a:t>
            </a:fld>
            <a:endParaRPr lang="en-US" dirty="0"/>
          </a:p>
        </p:txBody>
      </p:sp>
      <p:sp>
        <p:nvSpPr>
          <p:cNvPr id="5" name="Footer Placeholder 4">
            <a:extLst>
              <a:ext uri="{FF2B5EF4-FFF2-40B4-BE49-F238E27FC236}">
                <a16:creationId xmlns:a16="http://schemas.microsoft.com/office/drawing/2014/main" id="{11D4366F-D537-4AFA-99CF-A4521B6728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5ECE89-B444-4AD2-A513-3F4D5153592B}"/>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25191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CE1F-8761-4F99-A9C4-7D91BC7E13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58AB41-1B49-4D43-BF3A-6AC15AEE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A9EE2-EFB0-4544-AAB3-7626C80749D3}"/>
              </a:ext>
            </a:extLst>
          </p:cNvPr>
          <p:cNvSpPr>
            <a:spLocks noGrp="1"/>
          </p:cNvSpPr>
          <p:nvPr>
            <p:ph type="dt" sz="half" idx="10"/>
          </p:nvPr>
        </p:nvSpPr>
        <p:spPr/>
        <p:txBody>
          <a:bodyPr/>
          <a:lstStyle/>
          <a:p>
            <a:fld id="{4AA0238F-14B5-47B2-A12A-8DCE11FFDCD5}" type="datetimeFigureOut">
              <a:rPr lang="en-US" smtClean="0"/>
              <a:t>6/13/2023</a:t>
            </a:fld>
            <a:endParaRPr lang="en-US" dirty="0"/>
          </a:p>
        </p:txBody>
      </p:sp>
      <p:sp>
        <p:nvSpPr>
          <p:cNvPr id="5" name="Footer Placeholder 4">
            <a:extLst>
              <a:ext uri="{FF2B5EF4-FFF2-40B4-BE49-F238E27FC236}">
                <a16:creationId xmlns:a16="http://schemas.microsoft.com/office/drawing/2014/main" id="{AD3ACD85-263D-41C1-B760-ABC1C7A73D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DC5FCC-449C-4B86-9957-9E8F1EA02DD1}"/>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315465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9DA055-6B4F-407A-A67D-6F433CC628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9386A-AB90-4626-A95C-F2FCC80741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E060D-10D2-459B-8B25-D6099815C671}"/>
              </a:ext>
            </a:extLst>
          </p:cNvPr>
          <p:cNvSpPr>
            <a:spLocks noGrp="1"/>
          </p:cNvSpPr>
          <p:nvPr>
            <p:ph type="dt" sz="half" idx="10"/>
          </p:nvPr>
        </p:nvSpPr>
        <p:spPr/>
        <p:txBody>
          <a:bodyPr/>
          <a:lstStyle/>
          <a:p>
            <a:fld id="{4AA0238F-14B5-47B2-A12A-8DCE11FFDCD5}" type="datetimeFigureOut">
              <a:rPr lang="en-US" smtClean="0"/>
              <a:t>6/13/2023</a:t>
            </a:fld>
            <a:endParaRPr lang="en-US" dirty="0"/>
          </a:p>
        </p:txBody>
      </p:sp>
      <p:sp>
        <p:nvSpPr>
          <p:cNvPr id="5" name="Footer Placeholder 4">
            <a:extLst>
              <a:ext uri="{FF2B5EF4-FFF2-40B4-BE49-F238E27FC236}">
                <a16:creationId xmlns:a16="http://schemas.microsoft.com/office/drawing/2014/main" id="{268FE1A7-8401-4926-8F9A-153945E50E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3E818A-EAD5-4E63-B9D6-488695A63CCC}"/>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425967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930D-8B5A-449D-B869-B99103FC04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8FB80E-5830-4AF6-99D9-B2E960EE8C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4A402-31DB-4AD5-88A6-6F5A80137F84}"/>
              </a:ext>
            </a:extLst>
          </p:cNvPr>
          <p:cNvSpPr>
            <a:spLocks noGrp="1"/>
          </p:cNvSpPr>
          <p:nvPr>
            <p:ph type="dt" sz="half" idx="10"/>
          </p:nvPr>
        </p:nvSpPr>
        <p:spPr/>
        <p:txBody>
          <a:bodyPr/>
          <a:lstStyle/>
          <a:p>
            <a:fld id="{4AA0238F-14B5-47B2-A12A-8DCE11FFDCD5}" type="datetimeFigureOut">
              <a:rPr lang="en-US" smtClean="0"/>
              <a:t>6/13/2023</a:t>
            </a:fld>
            <a:endParaRPr lang="en-US" dirty="0"/>
          </a:p>
        </p:txBody>
      </p:sp>
      <p:sp>
        <p:nvSpPr>
          <p:cNvPr id="5" name="Footer Placeholder 4">
            <a:extLst>
              <a:ext uri="{FF2B5EF4-FFF2-40B4-BE49-F238E27FC236}">
                <a16:creationId xmlns:a16="http://schemas.microsoft.com/office/drawing/2014/main" id="{06DB872E-EA09-4B30-AE6B-F201525992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52F546-7600-42A7-B4DC-6549892A8F2E}"/>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256521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7FB1-B899-4D6D-9C9F-962C2C3EC3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55B30C-C1A8-4A4C-9457-4E13AD4C7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29E128-62DF-473F-817D-09BE074585A5}"/>
              </a:ext>
            </a:extLst>
          </p:cNvPr>
          <p:cNvSpPr>
            <a:spLocks noGrp="1"/>
          </p:cNvSpPr>
          <p:nvPr>
            <p:ph type="dt" sz="half" idx="10"/>
          </p:nvPr>
        </p:nvSpPr>
        <p:spPr/>
        <p:txBody>
          <a:bodyPr/>
          <a:lstStyle/>
          <a:p>
            <a:fld id="{4AA0238F-14B5-47B2-A12A-8DCE11FFDCD5}" type="datetimeFigureOut">
              <a:rPr lang="en-US" smtClean="0"/>
              <a:t>6/13/2023</a:t>
            </a:fld>
            <a:endParaRPr lang="en-US" dirty="0"/>
          </a:p>
        </p:txBody>
      </p:sp>
      <p:sp>
        <p:nvSpPr>
          <p:cNvPr id="5" name="Footer Placeholder 4">
            <a:extLst>
              <a:ext uri="{FF2B5EF4-FFF2-40B4-BE49-F238E27FC236}">
                <a16:creationId xmlns:a16="http://schemas.microsoft.com/office/drawing/2014/main" id="{4040C21B-789C-4AB5-B0B1-41E0E154BF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41694D-82C5-4C7D-9181-CAD162B962D6}"/>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292748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F65B-3A9A-4837-8354-4C3E05FA9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6BF457-6699-4420-8520-C30AF7A560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6656A9-7891-4151-AE68-2C838ABB5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334520-3D8D-4AB7-AB72-AA9DB65051AA}"/>
              </a:ext>
            </a:extLst>
          </p:cNvPr>
          <p:cNvSpPr>
            <a:spLocks noGrp="1"/>
          </p:cNvSpPr>
          <p:nvPr>
            <p:ph type="dt" sz="half" idx="10"/>
          </p:nvPr>
        </p:nvSpPr>
        <p:spPr/>
        <p:txBody>
          <a:bodyPr/>
          <a:lstStyle/>
          <a:p>
            <a:fld id="{4AA0238F-14B5-47B2-A12A-8DCE11FFDCD5}" type="datetimeFigureOut">
              <a:rPr lang="en-US" smtClean="0"/>
              <a:t>6/13/2023</a:t>
            </a:fld>
            <a:endParaRPr lang="en-US" dirty="0"/>
          </a:p>
        </p:txBody>
      </p:sp>
      <p:sp>
        <p:nvSpPr>
          <p:cNvPr id="6" name="Footer Placeholder 5">
            <a:extLst>
              <a:ext uri="{FF2B5EF4-FFF2-40B4-BE49-F238E27FC236}">
                <a16:creationId xmlns:a16="http://schemas.microsoft.com/office/drawing/2014/main" id="{CA53446B-29E8-42CE-B750-768CAA0E38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7B89F1-E1DD-45ED-A5C4-6631ECEEA902}"/>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425088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D72F-CA1D-47EB-A476-2672E86F3F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C90631-0A73-44AE-B3AE-3850B5053C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0A83FF-4780-4A7A-9234-F181C7E2BF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FA14EF-660D-4804-B053-D50FE5441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1F0239-B225-4825-B190-39B2B5E521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74879A-786A-4C82-A11B-D667C35B58D4}"/>
              </a:ext>
            </a:extLst>
          </p:cNvPr>
          <p:cNvSpPr>
            <a:spLocks noGrp="1"/>
          </p:cNvSpPr>
          <p:nvPr>
            <p:ph type="dt" sz="half" idx="10"/>
          </p:nvPr>
        </p:nvSpPr>
        <p:spPr/>
        <p:txBody>
          <a:bodyPr/>
          <a:lstStyle/>
          <a:p>
            <a:fld id="{4AA0238F-14B5-47B2-A12A-8DCE11FFDCD5}" type="datetimeFigureOut">
              <a:rPr lang="en-US" smtClean="0"/>
              <a:t>6/13/2023</a:t>
            </a:fld>
            <a:endParaRPr lang="en-US" dirty="0"/>
          </a:p>
        </p:txBody>
      </p:sp>
      <p:sp>
        <p:nvSpPr>
          <p:cNvPr id="8" name="Footer Placeholder 7">
            <a:extLst>
              <a:ext uri="{FF2B5EF4-FFF2-40B4-BE49-F238E27FC236}">
                <a16:creationId xmlns:a16="http://schemas.microsoft.com/office/drawing/2014/main" id="{77D31B80-094D-4B20-AABC-F1548A1613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5BB8878-2C6E-4A69-8A95-564C436F7016}"/>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137532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5976-3706-430B-BE5E-8AEFDC0690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8AE71F-D17A-441E-B3E8-99691253B803}"/>
              </a:ext>
            </a:extLst>
          </p:cNvPr>
          <p:cNvSpPr>
            <a:spLocks noGrp="1"/>
          </p:cNvSpPr>
          <p:nvPr>
            <p:ph type="dt" sz="half" idx="10"/>
          </p:nvPr>
        </p:nvSpPr>
        <p:spPr/>
        <p:txBody>
          <a:bodyPr/>
          <a:lstStyle/>
          <a:p>
            <a:fld id="{4AA0238F-14B5-47B2-A12A-8DCE11FFDCD5}" type="datetimeFigureOut">
              <a:rPr lang="en-US" smtClean="0"/>
              <a:t>6/13/2023</a:t>
            </a:fld>
            <a:endParaRPr lang="en-US" dirty="0"/>
          </a:p>
        </p:txBody>
      </p:sp>
      <p:sp>
        <p:nvSpPr>
          <p:cNvPr id="4" name="Footer Placeholder 3">
            <a:extLst>
              <a:ext uri="{FF2B5EF4-FFF2-40B4-BE49-F238E27FC236}">
                <a16:creationId xmlns:a16="http://schemas.microsoft.com/office/drawing/2014/main" id="{825D0E3D-D7F3-45CB-BC0A-F10A08E6D65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CB2AF9-1B01-4F8E-8D91-D8F290B2B7BB}"/>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421365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C1A85C-7675-4210-A7D5-AE5EAEDD53CF}"/>
              </a:ext>
            </a:extLst>
          </p:cNvPr>
          <p:cNvSpPr>
            <a:spLocks noGrp="1"/>
          </p:cNvSpPr>
          <p:nvPr>
            <p:ph type="dt" sz="half" idx="10"/>
          </p:nvPr>
        </p:nvSpPr>
        <p:spPr/>
        <p:txBody>
          <a:bodyPr/>
          <a:lstStyle/>
          <a:p>
            <a:fld id="{4AA0238F-14B5-47B2-A12A-8DCE11FFDCD5}" type="datetimeFigureOut">
              <a:rPr lang="en-US" smtClean="0"/>
              <a:t>6/13/2023</a:t>
            </a:fld>
            <a:endParaRPr lang="en-US" dirty="0"/>
          </a:p>
        </p:txBody>
      </p:sp>
      <p:sp>
        <p:nvSpPr>
          <p:cNvPr id="3" name="Footer Placeholder 2">
            <a:extLst>
              <a:ext uri="{FF2B5EF4-FFF2-40B4-BE49-F238E27FC236}">
                <a16:creationId xmlns:a16="http://schemas.microsoft.com/office/drawing/2014/main" id="{CC24DC2C-D2B2-4A1B-A272-B38787E936E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1D0E2B-DCBB-4432-AC5E-EA7D17BBCD10}"/>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141388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1E81-C622-4F3D-BE76-F67FA6013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BA3E4A-D5B6-4218-9E21-939F2C9680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02A93-BB92-4E51-9100-E353401F7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D7DBC-8CBF-4A4E-ACBD-59F85475A6CD}"/>
              </a:ext>
            </a:extLst>
          </p:cNvPr>
          <p:cNvSpPr>
            <a:spLocks noGrp="1"/>
          </p:cNvSpPr>
          <p:nvPr>
            <p:ph type="dt" sz="half" idx="10"/>
          </p:nvPr>
        </p:nvSpPr>
        <p:spPr/>
        <p:txBody>
          <a:bodyPr/>
          <a:lstStyle/>
          <a:p>
            <a:fld id="{4AA0238F-14B5-47B2-A12A-8DCE11FFDCD5}" type="datetimeFigureOut">
              <a:rPr lang="en-US" smtClean="0"/>
              <a:t>6/13/2023</a:t>
            </a:fld>
            <a:endParaRPr lang="en-US" dirty="0"/>
          </a:p>
        </p:txBody>
      </p:sp>
      <p:sp>
        <p:nvSpPr>
          <p:cNvPr id="6" name="Footer Placeholder 5">
            <a:extLst>
              <a:ext uri="{FF2B5EF4-FFF2-40B4-BE49-F238E27FC236}">
                <a16:creationId xmlns:a16="http://schemas.microsoft.com/office/drawing/2014/main" id="{2F556148-9B53-41F9-928C-7495BC5B3A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30AFCE-5BFF-4260-9142-EBE470530768}"/>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133864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FD292-65C5-4785-A1FC-A3A174844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DC3D54-003B-4DAB-BAD8-886760ED3A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3699142-7919-44EC-BEC6-A911324F7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246FC-E1C2-4A0F-BB4A-28A8528B7426}"/>
              </a:ext>
            </a:extLst>
          </p:cNvPr>
          <p:cNvSpPr>
            <a:spLocks noGrp="1"/>
          </p:cNvSpPr>
          <p:nvPr>
            <p:ph type="dt" sz="half" idx="10"/>
          </p:nvPr>
        </p:nvSpPr>
        <p:spPr/>
        <p:txBody>
          <a:bodyPr/>
          <a:lstStyle/>
          <a:p>
            <a:fld id="{4AA0238F-14B5-47B2-A12A-8DCE11FFDCD5}" type="datetimeFigureOut">
              <a:rPr lang="en-US" smtClean="0"/>
              <a:t>6/13/2023</a:t>
            </a:fld>
            <a:endParaRPr lang="en-US" dirty="0"/>
          </a:p>
        </p:txBody>
      </p:sp>
      <p:sp>
        <p:nvSpPr>
          <p:cNvPr id="6" name="Footer Placeholder 5">
            <a:extLst>
              <a:ext uri="{FF2B5EF4-FFF2-40B4-BE49-F238E27FC236}">
                <a16:creationId xmlns:a16="http://schemas.microsoft.com/office/drawing/2014/main" id="{D78B3156-50C4-4D29-9EF7-1626DE1C91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974DE9-6FB8-4FE1-BAFA-E3999B44EF61}"/>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428387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D1034E-7A8B-4076-9A56-8F62BFBD58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D64AEF-1368-47F2-9008-E7B7D92AC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51325-38C7-4783-B2D8-B1FB98575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0238F-14B5-47B2-A12A-8DCE11FFDCD5}" type="datetimeFigureOut">
              <a:rPr lang="en-US" smtClean="0"/>
              <a:t>6/13/2023</a:t>
            </a:fld>
            <a:endParaRPr lang="en-US" dirty="0"/>
          </a:p>
        </p:txBody>
      </p:sp>
      <p:sp>
        <p:nvSpPr>
          <p:cNvPr id="5" name="Footer Placeholder 4">
            <a:extLst>
              <a:ext uri="{FF2B5EF4-FFF2-40B4-BE49-F238E27FC236}">
                <a16:creationId xmlns:a16="http://schemas.microsoft.com/office/drawing/2014/main" id="{81AA2F51-0E35-4374-8197-D7DBA968B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0DF8B13-6E33-43F9-A64D-45A14DBDE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64253-6949-4C43-96AB-7206FD313DD3}" type="slidenum">
              <a:rPr lang="en-US" smtClean="0"/>
              <a:t>‹#›</a:t>
            </a:fld>
            <a:endParaRPr lang="en-US" dirty="0"/>
          </a:p>
        </p:txBody>
      </p:sp>
    </p:spTree>
    <p:extLst>
      <p:ext uri="{BB962C8B-B14F-4D97-AF65-F5344CB8AC3E}">
        <p14:creationId xmlns:p14="http://schemas.microsoft.com/office/powerpoint/2010/main" val="1413987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mailto:Darwin.Wade@Dallas.gov"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Qr code&#10;&#10;Description automatically generated">
            <a:extLst>
              <a:ext uri="{FF2B5EF4-FFF2-40B4-BE49-F238E27FC236}">
                <a16:creationId xmlns:a16="http://schemas.microsoft.com/office/drawing/2014/main" id="{837D8725-365D-4CCE-91D2-B46A43573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723" y="4825463"/>
            <a:ext cx="1818303" cy="1818303"/>
          </a:xfrm>
          <a:prstGeom prst="rect">
            <a:avLst/>
          </a:prstGeom>
        </p:spPr>
      </p:pic>
      <p:sp>
        <p:nvSpPr>
          <p:cNvPr id="10" name="TextBox 9">
            <a:extLst>
              <a:ext uri="{FF2B5EF4-FFF2-40B4-BE49-F238E27FC236}">
                <a16:creationId xmlns:a16="http://schemas.microsoft.com/office/drawing/2014/main" id="{E1761A66-FE8D-4B36-A891-BAEB2DED88F6}"/>
              </a:ext>
            </a:extLst>
          </p:cNvPr>
          <p:cNvSpPr txBox="1"/>
          <p:nvPr/>
        </p:nvSpPr>
        <p:spPr>
          <a:xfrm>
            <a:off x="2468238" y="481257"/>
            <a:ext cx="918427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Gill Sans MT" panose="020B0502020104020203" pitchFamily="34" charset="0"/>
                <a:cs typeface="Arial" panose="020B0604020202020204" pitchFamily="34" charset="0"/>
              </a:rPr>
              <a:t>54</a:t>
            </a:r>
            <a:r>
              <a:rPr lang="en-US" sz="3200" b="1" baseline="30000" dirty="0">
                <a:solidFill>
                  <a:schemeClr val="bg1"/>
                </a:solidFill>
                <a:latin typeface="Gill Sans MT" panose="020B0502020104020203" pitchFamily="34" charset="0"/>
                <a:cs typeface="Arial" panose="020B0604020202020204" pitchFamily="34" charset="0"/>
              </a:rPr>
              <a:t>th</a:t>
            </a:r>
            <a:r>
              <a:rPr kumimoji="0" lang="en-US" sz="3200" b="1" i="0" u="none" strike="noStrike" kern="1200" cap="none" spc="0" normalizeH="0" baseline="0" noProof="0" dirty="0">
                <a:ln>
                  <a:noFill/>
                </a:ln>
                <a:solidFill>
                  <a:schemeClr val="bg1"/>
                </a:solidFill>
                <a:effectLst/>
                <a:uLnTx/>
                <a:uFillTx/>
                <a:latin typeface="Gill Sans MT" panose="020B0502020104020203" pitchFamily="34" charset="0"/>
                <a:cs typeface="Arial" panose="020B0604020202020204" pitchFamily="34" charset="0"/>
              </a:rPr>
              <a:t> NCDA Annual Conference June 13-15, 2023 Orlando, FL </a:t>
            </a:r>
          </a:p>
        </p:txBody>
      </p:sp>
      <p:sp>
        <p:nvSpPr>
          <p:cNvPr id="11" name="TextBox 10">
            <a:extLst>
              <a:ext uri="{FF2B5EF4-FFF2-40B4-BE49-F238E27FC236}">
                <a16:creationId xmlns:a16="http://schemas.microsoft.com/office/drawing/2014/main" id="{AF3926A8-1850-4913-ADAF-7D58F9FE9A4F}"/>
              </a:ext>
            </a:extLst>
          </p:cNvPr>
          <p:cNvSpPr txBox="1"/>
          <p:nvPr/>
        </p:nvSpPr>
        <p:spPr>
          <a:xfrm>
            <a:off x="2468238" y="2765832"/>
            <a:ext cx="7986573" cy="523220"/>
          </a:xfrm>
          <a:prstGeom prst="rect">
            <a:avLst/>
          </a:prstGeom>
          <a:noFill/>
        </p:spPr>
        <p:txBody>
          <a:bodyPr wrap="square" rtlCol="0">
            <a:spAutoFit/>
          </a:bodyPr>
          <a:lstStyle/>
          <a:p>
            <a:r>
              <a:rPr lang="en-US" sz="2800" b="1" i="0" u="none" strike="noStrike" baseline="0" dirty="0">
                <a:solidFill>
                  <a:schemeClr val="bg1"/>
                </a:solidFill>
                <a:latin typeface="Gill Sans MT" panose="020B0502020104020203" pitchFamily="34" charset="0"/>
              </a:rPr>
              <a:t>Management: Keeping Your Team Motivated</a:t>
            </a:r>
            <a:endParaRPr lang="en-US" sz="2800" dirty="0">
              <a:solidFill>
                <a:schemeClr val="bg1"/>
              </a:solidFill>
              <a:latin typeface="Gill Sans MT" panose="020B0502020104020203" pitchFamily="34" charset="0"/>
            </a:endParaRPr>
          </a:p>
        </p:txBody>
      </p:sp>
      <p:sp>
        <p:nvSpPr>
          <p:cNvPr id="13" name="TextBox 12">
            <a:extLst>
              <a:ext uri="{FF2B5EF4-FFF2-40B4-BE49-F238E27FC236}">
                <a16:creationId xmlns:a16="http://schemas.microsoft.com/office/drawing/2014/main" id="{E0F7A14C-7D38-4BA1-85D9-F26CF663C9D3}"/>
              </a:ext>
            </a:extLst>
          </p:cNvPr>
          <p:cNvSpPr txBox="1"/>
          <p:nvPr/>
        </p:nvSpPr>
        <p:spPr>
          <a:xfrm>
            <a:off x="2282149" y="4193425"/>
            <a:ext cx="7489109" cy="2677656"/>
          </a:xfrm>
          <a:prstGeom prst="rect">
            <a:avLst/>
          </a:prstGeom>
          <a:noFill/>
        </p:spPr>
        <p:txBody>
          <a:bodyPr wrap="square">
            <a:spAutoFit/>
          </a:bodyPr>
          <a:lstStyle/>
          <a:p>
            <a:pPr algn="ctr"/>
            <a:r>
              <a:rPr lang="en-US" sz="2800" dirty="0">
                <a:solidFill>
                  <a:schemeClr val="bg1"/>
                </a:solidFill>
                <a:latin typeface="Gill Sans MT" panose="020B0502020104020203" pitchFamily="34" charset="0"/>
                <a:cs typeface="Arial" panose="020B0604020202020204" pitchFamily="34" charset="0"/>
              </a:rPr>
              <a:t>Darwin M. Wade, MBA, MPA, CPM</a:t>
            </a:r>
          </a:p>
          <a:p>
            <a:pPr algn="ctr"/>
            <a:r>
              <a:rPr lang="en-US" sz="2800" dirty="0">
                <a:solidFill>
                  <a:schemeClr val="bg1"/>
                </a:solidFill>
                <a:latin typeface="Gill Sans MT" panose="020B0502020104020203" pitchFamily="34" charset="0"/>
                <a:cs typeface="Arial" panose="020B0604020202020204" pitchFamily="34" charset="0"/>
              </a:rPr>
              <a:t>Assistant Director (I)</a:t>
            </a:r>
          </a:p>
          <a:p>
            <a:pPr algn="ctr"/>
            <a:r>
              <a:rPr lang="en-US" sz="2800" dirty="0">
                <a:solidFill>
                  <a:schemeClr val="bg1"/>
                </a:solidFill>
                <a:latin typeface="Gill Sans MT" panose="020B0502020104020203" pitchFamily="34" charset="0"/>
                <a:cs typeface="Arial" panose="020B0604020202020204" pitchFamily="34" charset="0"/>
              </a:rPr>
              <a:t>City of Dallas, Texas</a:t>
            </a:r>
          </a:p>
          <a:p>
            <a:pPr algn="ctr"/>
            <a:r>
              <a:rPr lang="en-US" sz="2800" dirty="0">
                <a:solidFill>
                  <a:schemeClr val="bg1"/>
                </a:solidFill>
                <a:latin typeface="Gill Sans MT" panose="020B0502020104020203" pitchFamily="34" charset="0"/>
                <a:cs typeface="Arial" panose="020B0604020202020204" pitchFamily="34" charset="0"/>
              </a:rPr>
              <a:t>Housing &amp; Neighborhood Revitalization</a:t>
            </a:r>
          </a:p>
          <a:p>
            <a:pPr algn="ctr"/>
            <a:r>
              <a:rPr lang="en-US" sz="2800" dirty="0">
                <a:solidFill>
                  <a:schemeClr val="bg1"/>
                </a:solidFill>
                <a:latin typeface="Gill Sans MT" panose="020B050202010402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Darwin.Wade@Dallas.gov</a:t>
            </a:r>
            <a:r>
              <a:rPr lang="en-US" sz="2800" dirty="0">
                <a:solidFill>
                  <a:schemeClr val="bg1"/>
                </a:solidFill>
                <a:latin typeface="Gill Sans MT" panose="020B0502020104020203" pitchFamily="34" charset="0"/>
                <a:cs typeface="Arial" panose="020B0604020202020204" pitchFamily="34" charset="0"/>
              </a:rPr>
              <a:t> </a:t>
            </a:r>
          </a:p>
          <a:p>
            <a:pPr algn="ctr"/>
            <a:r>
              <a:rPr lang="en-US" sz="2800" dirty="0">
                <a:solidFill>
                  <a:schemeClr val="bg1"/>
                </a:solidFill>
                <a:latin typeface="Gill Sans MT" panose="020B0502020104020203" pitchFamily="34" charset="0"/>
                <a:cs typeface="Arial" panose="020B0604020202020204" pitchFamily="34" charset="0"/>
              </a:rPr>
              <a:t>O: 214-670-3906  C: 469-404-6891</a:t>
            </a:r>
          </a:p>
        </p:txBody>
      </p:sp>
      <p:pic>
        <p:nvPicPr>
          <p:cNvPr id="15" name="Picture 14" descr="A person in a suit smiling&#10;&#10;Description automatically generated with low confidence">
            <a:extLst>
              <a:ext uri="{FF2B5EF4-FFF2-40B4-BE49-F238E27FC236}">
                <a16:creationId xmlns:a16="http://schemas.microsoft.com/office/drawing/2014/main" id="{DDD8B17F-237E-4265-9F9E-5C06238A1C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640" y="77981"/>
            <a:ext cx="1754381" cy="2237636"/>
          </a:xfrm>
          <a:prstGeom prst="ellipse">
            <a:avLst/>
          </a:prstGeom>
          <a:ln>
            <a:noFill/>
          </a:ln>
          <a:effectLst>
            <a:softEdge rad="112500"/>
          </a:effectLst>
        </p:spPr>
      </p:pic>
    </p:spTree>
    <p:extLst>
      <p:ext uri="{BB962C8B-B14F-4D97-AF65-F5344CB8AC3E}">
        <p14:creationId xmlns:p14="http://schemas.microsoft.com/office/powerpoint/2010/main" val="1352093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panose="020B0502020104020203" pitchFamily="34" charset="0"/>
              </a:rPr>
              <a:t>Let’s Define Motivation</a:t>
            </a:r>
          </a:p>
        </p:txBody>
      </p:sp>
      <p:sp>
        <p:nvSpPr>
          <p:cNvPr id="8" name="Content Placeholder 7">
            <a:extLst>
              <a:ext uri="{FF2B5EF4-FFF2-40B4-BE49-F238E27FC236}">
                <a16:creationId xmlns:a16="http://schemas.microsoft.com/office/drawing/2014/main" id="{9068C371-8A91-45C7-87B7-50151F414941}"/>
              </a:ext>
            </a:extLst>
          </p:cNvPr>
          <p:cNvSpPr>
            <a:spLocks noGrp="1"/>
          </p:cNvSpPr>
          <p:nvPr>
            <p:ph idx="1"/>
          </p:nvPr>
        </p:nvSpPr>
        <p:spPr/>
        <p:txBody>
          <a:bodyPr>
            <a:normAutofit/>
          </a:bodyPr>
          <a:lstStyle/>
          <a:p>
            <a:r>
              <a:rPr lang="en-US" dirty="0">
                <a:solidFill>
                  <a:schemeClr val="bg1"/>
                </a:solidFill>
                <a:latin typeface="Gill Sans Nova" panose="020B0602020104020203" pitchFamily="34" charset="0"/>
              </a:rPr>
              <a:t>What does motivation mean to you?</a:t>
            </a:r>
          </a:p>
          <a:p>
            <a:endParaRPr lang="en-US" dirty="0">
              <a:solidFill>
                <a:schemeClr val="bg1"/>
              </a:solidFill>
              <a:latin typeface="Gill Sans Nova" panose="020B0602020104020203" pitchFamily="34" charset="0"/>
            </a:endParaRPr>
          </a:p>
          <a:p>
            <a:pPr lvl="1" algn="just"/>
            <a:r>
              <a:rPr lang="en-US" dirty="0">
                <a:solidFill>
                  <a:schemeClr val="bg1"/>
                </a:solidFill>
                <a:latin typeface="Gill Sans Nova" panose="020B0602020104020203" pitchFamily="34" charset="0"/>
              </a:rPr>
              <a:t>Motivation is the process of stimulating people’s action to accomplish goals.  In other words, motivation involves stimulating desire and energy in people so that they show continuous interest and commitment to a job or to make an effort to a achieve a goal.</a:t>
            </a:r>
          </a:p>
          <a:p>
            <a:pPr marL="0" indent="0" algn="ctr">
              <a:buNone/>
            </a:pPr>
            <a:r>
              <a:rPr lang="en-US" sz="1400" dirty="0">
                <a:solidFill>
                  <a:schemeClr val="bg1"/>
                </a:solidFill>
                <a:latin typeface="Gill Sans Nova" panose="020B0602020104020203" pitchFamily="34" charset="0"/>
              </a:rPr>
              <a:t>https://www.differencebetween.com/difference-between-motivation-and-morale/</a:t>
            </a:r>
          </a:p>
          <a:p>
            <a:endParaRPr lang="en-US" dirty="0">
              <a:solidFill>
                <a:schemeClr val="bg1"/>
              </a:solidFill>
              <a:latin typeface="Gill Sans Nova" panose="020B0602020104020203" pitchFamily="34" charset="0"/>
            </a:endParaRPr>
          </a:p>
        </p:txBody>
      </p:sp>
      <p:pic>
        <p:nvPicPr>
          <p:cNvPr id="4" name="Picture 3" descr="A team studying a blueprint">
            <a:extLst>
              <a:ext uri="{FF2B5EF4-FFF2-40B4-BE49-F238E27FC236}">
                <a16:creationId xmlns:a16="http://schemas.microsoft.com/office/drawing/2014/main" id="{356CFF56-DFC6-445F-85D8-541CF0A1B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743" y="4485938"/>
            <a:ext cx="3353370" cy="2238553"/>
          </a:xfrm>
          <a:prstGeom prst="rect">
            <a:avLst/>
          </a:prstGeom>
          <a:ln>
            <a:noFill/>
          </a:ln>
          <a:effectLst>
            <a:softEdge rad="112500"/>
          </a:effectLst>
        </p:spPr>
      </p:pic>
    </p:spTree>
    <p:extLst>
      <p:ext uri="{BB962C8B-B14F-4D97-AF65-F5344CB8AC3E}">
        <p14:creationId xmlns:p14="http://schemas.microsoft.com/office/powerpoint/2010/main" val="239640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panose="020B0502020104020203" pitchFamily="34" charset="0"/>
              </a:rPr>
              <a:t>Let’s Talk About It</a:t>
            </a:r>
          </a:p>
        </p:txBody>
      </p:sp>
      <p:sp>
        <p:nvSpPr>
          <p:cNvPr id="8" name="Content Placeholder 7">
            <a:extLst>
              <a:ext uri="{FF2B5EF4-FFF2-40B4-BE49-F238E27FC236}">
                <a16:creationId xmlns:a16="http://schemas.microsoft.com/office/drawing/2014/main" id="{9068C371-8A91-45C7-87B7-50151F414941}"/>
              </a:ext>
            </a:extLst>
          </p:cNvPr>
          <p:cNvSpPr>
            <a:spLocks noGrp="1"/>
          </p:cNvSpPr>
          <p:nvPr>
            <p:ph idx="1"/>
          </p:nvPr>
        </p:nvSpPr>
        <p:spPr/>
        <p:txBody>
          <a:bodyPr>
            <a:normAutofit/>
          </a:bodyPr>
          <a:lstStyle/>
          <a:p>
            <a:r>
              <a:rPr lang="en-US" dirty="0">
                <a:solidFill>
                  <a:schemeClr val="bg1"/>
                </a:solidFill>
                <a:latin typeface="Gill Sans Nova" panose="020B0602020104020203" pitchFamily="34" charset="0"/>
              </a:rPr>
              <a:t>Are you, the leader, motivated?</a:t>
            </a:r>
          </a:p>
          <a:p>
            <a:r>
              <a:rPr lang="en-US" dirty="0">
                <a:solidFill>
                  <a:schemeClr val="bg1"/>
                </a:solidFill>
                <a:latin typeface="Gill Sans Nova" panose="020B0602020104020203" pitchFamily="34" charset="0"/>
              </a:rPr>
              <a:t>Why is motivation important to your team?</a:t>
            </a:r>
          </a:p>
          <a:p>
            <a:r>
              <a:rPr lang="en-US" dirty="0">
                <a:solidFill>
                  <a:schemeClr val="bg1"/>
                </a:solidFill>
                <a:latin typeface="Gill Sans Nova" panose="020B0602020104020203" pitchFamily="34" charset="0"/>
              </a:rPr>
              <a:t>How do you know when your team is not motivated?</a:t>
            </a:r>
          </a:p>
          <a:p>
            <a:r>
              <a:rPr lang="en-US" dirty="0">
                <a:solidFill>
                  <a:schemeClr val="bg1"/>
                </a:solidFill>
                <a:latin typeface="Gill Sans Nova" panose="020B0602020104020203" pitchFamily="34" charset="0"/>
              </a:rPr>
              <a:t>What are the signs?</a:t>
            </a:r>
          </a:p>
          <a:p>
            <a:r>
              <a:rPr lang="en-US" dirty="0">
                <a:solidFill>
                  <a:schemeClr val="bg1"/>
                </a:solidFill>
                <a:latin typeface="Gill Sans Nova" panose="020B0602020104020203" pitchFamily="34" charset="0"/>
              </a:rPr>
              <a:t>How do you know when your team is motivated?</a:t>
            </a:r>
          </a:p>
          <a:p>
            <a:r>
              <a:rPr lang="en-US" dirty="0">
                <a:solidFill>
                  <a:schemeClr val="bg1"/>
                </a:solidFill>
                <a:latin typeface="Gill Sans Nova" panose="020B0602020104020203" pitchFamily="34" charset="0"/>
              </a:rPr>
              <a:t>What are those signs?</a:t>
            </a:r>
          </a:p>
        </p:txBody>
      </p:sp>
      <p:pic>
        <p:nvPicPr>
          <p:cNvPr id="6" name="Picture 5" descr="Stressed man at office">
            <a:extLst>
              <a:ext uri="{FF2B5EF4-FFF2-40B4-BE49-F238E27FC236}">
                <a16:creationId xmlns:a16="http://schemas.microsoft.com/office/drawing/2014/main" id="{DDD2CD1B-3CBF-48C3-86CF-44151A2755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288" y="4384376"/>
            <a:ext cx="3162750" cy="2108499"/>
          </a:xfrm>
          <a:prstGeom prst="rect">
            <a:avLst/>
          </a:prstGeom>
          <a:ln>
            <a:noFill/>
          </a:ln>
          <a:effectLst>
            <a:softEdge rad="112500"/>
          </a:effectLst>
        </p:spPr>
      </p:pic>
    </p:spTree>
    <p:extLst>
      <p:ext uri="{BB962C8B-B14F-4D97-AF65-F5344CB8AC3E}">
        <p14:creationId xmlns:p14="http://schemas.microsoft.com/office/powerpoint/2010/main" val="300660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panose="020B0502020104020203" pitchFamily="34" charset="0"/>
              </a:rPr>
              <a:t>What is Our Role as Leaders</a:t>
            </a:r>
          </a:p>
        </p:txBody>
      </p:sp>
      <p:sp>
        <p:nvSpPr>
          <p:cNvPr id="8" name="Content Placeholder 7">
            <a:extLst>
              <a:ext uri="{FF2B5EF4-FFF2-40B4-BE49-F238E27FC236}">
                <a16:creationId xmlns:a16="http://schemas.microsoft.com/office/drawing/2014/main" id="{9068C371-8A91-45C7-87B7-50151F414941}"/>
              </a:ext>
            </a:extLst>
          </p:cNvPr>
          <p:cNvSpPr>
            <a:spLocks noGrp="1"/>
          </p:cNvSpPr>
          <p:nvPr>
            <p:ph idx="1"/>
          </p:nvPr>
        </p:nvSpPr>
        <p:spPr/>
        <p:txBody>
          <a:bodyPr>
            <a:normAutofit fontScale="77500" lnSpcReduction="20000"/>
          </a:bodyPr>
          <a:lstStyle/>
          <a:p>
            <a:r>
              <a:rPr lang="en-US" dirty="0">
                <a:solidFill>
                  <a:schemeClr val="bg1"/>
                </a:solidFill>
                <a:latin typeface="Gill Sans Nova" panose="020B0602020104020203" pitchFamily="34" charset="0"/>
              </a:rPr>
              <a:t>Engage with staff – My 4 Cs – Clear, Consistent and Constant Communication </a:t>
            </a:r>
          </a:p>
          <a:p>
            <a:r>
              <a:rPr lang="en-US" dirty="0">
                <a:solidFill>
                  <a:schemeClr val="bg1"/>
                </a:solidFill>
                <a:latin typeface="Gill Sans Nova" panose="020B0602020104020203" pitchFamily="34" charset="0"/>
              </a:rPr>
              <a:t>Facilitate employee’s empowerment</a:t>
            </a:r>
          </a:p>
          <a:p>
            <a:r>
              <a:rPr lang="en-US" dirty="0">
                <a:solidFill>
                  <a:schemeClr val="bg1"/>
                </a:solidFill>
                <a:latin typeface="Gill Sans Nova" panose="020B0602020104020203" pitchFamily="34" charset="0"/>
              </a:rPr>
              <a:t>What motivates them? </a:t>
            </a:r>
          </a:p>
          <a:p>
            <a:r>
              <a:rPr lang="en-US" dirty="0">
                <a:solidFill>
                  <a:schemeClr val="bg1"/>
                </a:solidFill>
                <a:latin typeface="Gill Sans Nova" panose="020B0602020104020203" pitchFamily="34" charset="0"/>
              </a:rPr>
              <a:t>Extrinsic factors: External reward e.g., tangible, merit pay, bonus, plaques, avoid punishment</a:t>
            </a:r>
          </a:p>
          <a:p>
            <a:r>
              <a:rPr lang="en-US" dirty="0">
                <a:solidFill>
                  <a:schemeClr val="bg1"/>
                </a:solidFill>
                <a:latin typeface="Gill Sans Nova" panose="020B0602020104020203" pitchFamily="34" charset="0"/>
              </a:rPr>
              <a:t>Intrinsic factors: e.g., sense of accomplishment, fulfillment, passionate, personal/professional development, collaboration</a:t>
            </a:r>
          </a:p>
          <a:p>
            <a:r>
              <a:rPr lang="en-US" dirty="0">
                <a:solidFill>
                  <a:schemeClr val="bg1"/>
                </a:solidFill>
                <a:latin typeface="Gill Sans Nova" panose="020B0602020104020203" pitchFamily="34" charset="0"/>
              </a:rPr>
              <a:t>Develop your team</a:t>
            </a:r>
          </a:p>
          <a:p>
            <a:r>
              <a:rPr lang="en-US" dirty="0">
                <a:solidFill>
                  <a:schemeClr val="bg1"/>
                </a:solidFill>
                <a:latin typeface="Gill Sans Nova" panose="020B0602020104020203" pitchFamily="34" charset="0"/>
              </a:rPr>
              <a:t>Demonstrate you care</a:t>
            </a:r>
          </a:p>
          <a:p>
            <a:r>
              <a:rPr lang="en-US" dirty="0">
                <a:solidFill>
                  <a:schemeClr val="bg1"/>
                </a:solidFill>
                <a:latin typeface="Gill Sans Nova" panose="020B0602020104020203" pitchFamily="34" charset="0"/>
              </a:rPr>
              <a:t>Be unbiased and just</a:t>
            </a:r>
          </a:p>
          <a:p>
            <a:r>
              <a:rPr lang="en-US" dirty="0">
                <a:solidFill>
                  <a:schemeClr val="bg1"/>
                </a:solidFill>
                <a:latin typeface="Gill Sans Nova" panose="020B0602020104020203" pitchFamily="34" charset="0"/>
              </a:rPr>
              <a:t>Reward and recognize</a:t>
            </a:r>
          </a:p>
          <a:p>
            <a:pPr lvl="1"/>
            <a:r>
              <a:rPr lang="en-US" dirty="0">
                <a:solidFill>
                  <a:schemeClr val="bg1"/>
                </a:solidFill>
                <a:latin typeface="Gill Sans Nova" panose="020B0602020104020203" pitchFamily="34" charset="0"/>
              </a:rPr>
              <a:t>Reward and recognize openly</a:t>
            </a:r>
          </a:p>
          <a:p>
            <a:pPr lvl="1"/>
            <a:r>
              <a:rPr lang="en-US" dirty="0">
                <a:solidFill>
                  <a:schemeClr val="bg1"/>
                </a:solidFill>
                <a:latin typeface="Gill Sans Nova" panose="020B0602020104020203" pitchFamily="34" charset="0"/>
              </a:rPr>
              <a:t>Reprimand privately</a:t>
            </a:r>
          </a:p>
        </p:txBody>
      </p:sp>
      <p:pic>
        <p:nvPicPr>
          <p:cNvPr id="4" name="Picture 3" descr="Colleagues consulting tablet">
            <a:extLst>
              <a:ext uri="{FF2B5EF4-FFF2-40B4-BE49-F238E27FC236}">
                <a16:creationId xmlns:a16="http://schemas.microsoft.com/office/drawing/2014/main" id="{C7C973F5-FC1E-4E09-B806-D1FFC6A39D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296" y="4140537"/>
            <a:ext cx="3527635" cy="2352337"/>
          </a:xfrm>
          <a:prstGeom prst="rect">
            <a:avLst/>
          </a:prstGeom>
          <a:ln>
            <a:noFill/>
          </a:ln>
          <a:effectLst>
            <a:softEdge rad="112500"/>
          </a:effectLst>
        </p:spPr>
      </p:pic>
    </p:spTree>
    <p:extLst>
      <p:ext uri="{BB962C8B-B14F-4D97-AF65-F5344CB8AC3E}">
        <p14:creationId xmlns:p14="http://schemas.microsoft.com/office/powerpoint/2010/main" val="385351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merican football team celebrating">
            <a:extLst>
              <a:ext uri="{FF2B5EF4-FFF2-40B4-BE49-F238E27FC236}">
                <a16:creationId xmlns:a16="http://schemas.microsoft.com/office/drawing/2014/main" id="{BE111109-28EB-4313-A78B-7E3E2864B0DB}"/>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a:xfrm>
            <a:off x="838200" y="365125"/>
            <a:ext cx="10515600" cy="1325563"/>
          </a:xfrm>
        </p:spPr>
        <p:txBody>
          <a:bodyPr>
            <a:normAutofit/>
          </a:bodyPr>
          <a:lstStyle/>
          <a:p>
            <a:r>
              <a:rPr lang="en-US" dirty="0">
                <a:solidFill>
                  <a:srgbClr val="FFFFFF"/>
                </a:solidFill>
                <a:latin typeface="Gill Sans MT" panose="020B0502020104020203" pitchFamily="34" charset="0"/>
              </a:rPr>
              <a:t>Takeaways on Motivating Your Team</a:t>
            </a:r>
          </a:p>
        </p:txBody>
      </p:sp>
      <p:sp>
        <p:nvSpPr>
          <p:cNvPr id="8" name="Content Placeholder 7">
            <a:extLst>
              <a:ext uri="{FF2B5EF4-FFF2-40B4-BE49-F238E27FC236}">
                <a16:creationId xmlns:a16="http://schemas.microsoft.com/office/drawing/2014/main" id="{9068C371-8A91-45C7-87B7-50151F414941}"/>
              </a:ext>
            </a:extLst>
          </p:cNvPr>
          <p:cNvSpPr>
            <a:spLocks noGrp="1"/>
          </p:cNvSpPr>
          <p:nvPr>
            <p:ph idx="1"/>
          </p:nvPr>
        </p:nvSpPr>
        <p:spPr>
          <a:xfrm>
            <a:off x="838200" y="1825625"/>
            <a:ext cx="10515600" cy="4351338"/>
          </a:xfrm>
        </p:spPr>
        <p:txBody>
          <a:bodyPr>
            <a:normAutofit/>
          </a:bodyPr>
          <a:lstStyle/>
          <a:p>
            <a:r>
              <a:rPr lang="en-US" sz="2600" dirty="0">
                <a:solidFill>
                  <a:srgbClr val="FFFFFF"/>
                </a:solidFill>
                <a:latin typeface="Gill Sans Nova" panose="020B0602020104020203" pitchFamily="34" charset="0"/>
              </a:rPr>
              <a:t>Motivation will be different for each employee</a:t>
            </a:r>
          </a:p>
          <a:p>
            <a:r>
              <a:rPr lang="en-US" sz="2600" dirty="0">
                <a:solidFill>
                  <a:srgbClr val="FFFFFF"/>
                </a:solidFill>
                <a:latin typeface="Gill Sans Nova" panose="020B0602020104020203" pitchFamily="34" charset="0"/>
              </a:rPr>
              <a:t>Higher motivation leads to higher morale</a:t>
            </a:r>
          </a:p>
          <a:p>
            <a:r>
              <a:rPr lang="en-US" sz="2600" dirty="0">
                <a:solidFill>
                  <a:srgbClr val="FFFFFF"/>
                </a:solidFill>
                <a:latin typeface="Gill Sans Nova" panose="020B0602020104020203" pitchFamily="34" charset="0"/>
              </a:rPr>
              <a:t>Higher motivation leads to higher productivity </a:t>
            </a:r>
          </a:p>
          <a:p>
            <a:r>
              <a:rPr lang="en-US" sz="2600" dirty="0">
                <a:solidFill>
                  <a:srgbClr val="FFFFFF"/>
                </a:solidFill>
                <a:latin typeface="Gill Sans Nova" panose="020B0602020104020203" pitchFamily="34" charset="0"/>
              </a:rPr>
              <a:t>Listen emphatically</a:t>
            </a:r>
          </a:p>
          <a:p>
            <a:r>
              <a:rPr lang="en-US" sz="2600" dirty="0">
                <a:solidFill>
                  <a:srgbClr val="FFFFFF"/>
                </a:solidFill>
                <a:latin typeface="Gill Sans Nova" panose="020B0602020104020203" pitchFamily="34" charset="0"/>
              </a:rPr>
              <a:t>Encourage staff to take mental breaks and time off</a:t>
            </a:r>
          </a:p>
          <a:p>
            <a:r>
              <a:rPr lang="en-US" sz="2600" dirty="0">
                <a:solidFill>
                  <a:srgbClr val="FFFFFF"/>
                </a:solidFill>
                <a:latin typeface="Gill Sans Nova" panose="020B0602020104020203" pitchFamily="34" charset="0"/>
              </a:rPr>
              <a:t>Promote healthy wellbeing as a priority first</a:t>
            </a:r>
          </a:p>
          <a:p>
            <a:r>
              <a:rPr lang="en-US" sz="2600" dirty="0">
                <a:solidFill>
                  <a:srgbClr val="FFFFFF"/>
                </a:solidFill>
                <a:latin typeface="Gill Sans Nova" panose="020B0602020104020203" pitchFamily="34" charset="0"/>
              </a:rPr>
              <a:t>Increased flexibility on work schedules e.g., remote, hybrid</a:t>
            </a:r>
          </a:p>
          <a:p>
            <a:r>
              <a:rPr lang="en-US" sz="2600" dirty="0">
                <a:solidFill>
                  <a:srgbClr val="FFFFFF"/>
                </a:solidFill>
                <a:latin typeface="Gill Sans Nova" panose="020B0602020104020203" pitchFamily="34" charset="0"/>
              </a:rPr>
              <a:t>Recognition programs, breakfast, lunch, snacks, potlucks, treats, gift cards</a:t>
            </a:r>
          </a:p>
          <a:p>
            <a:r>
              <a:rPr lang="en-US" sz="2600" dirty="0">
                <a:solidFill>
                  <a:srgbClr val="FFFFFF"/>
                </a:solidFill>
                <a:latin typeface="Gill Sans Nova" panose="020B0602020104020203" pitchFamily="34" charset="0"/>
              </a:rPr>
              <a:t>Retreats, training, and teambuilding off-site</a:t>
            </a:r>
          </a:p>
        </p:txBody>
      </p:sp>
    </p:spTree>
    <p:extLst>
      <p:ext uri="{BB962C8B-B14F-4D97-AF65-F5344CB8AC3E}">
        <p14:creationId xmlns:p14="http://schemas.microsoft.com/office/powerpoint/2010/main" val="171040632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376</Words>
  <Application>Microsoft Office PowerPoint</Application>
  <PresentationFormat>Widescreen</PresentationFormat>
  <Paragraphs>53</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Gill Sans MT</vt:lpstr>
      <vt:lpstr>Gill Sans Nova</vt:lpstr>
      <vt:lpstr>Office Theme</vt:lpstr>
      <vt:lpstr>PowerPoint Presentation</vt:lpstr>
      <vt:lpstr>Let’s Define Motivation</vt:lpstr>
      <vt:lpstr>Let’s Talk About It</vt:lpstr>
      <vt:lpstr>What is Our Role as Leaders</vt:lpstr>
      <vt:lpstr>Takeaways on Motivating Your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Wade, Darwin</dc:creator>
  <cp:lastModifiedBy>Wade, Darwin</cp:lastModifiedBy>
  <cp:revision>3</cp:revision>
  <dcterms:created xsi:type="dcterms:W3CDTF">2023-06-10T02:42:07Z</dcterms:created>
  <dcterms:modified xsi:type="dcterms:W3CDTF">2023-06-13T16:02:24Z</dcterms:modified>
</cp:coreProperties>
</file>